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  <p:sldMasterId id="2147483684" r:id="rId2"/>
  </p:sldMasterIdLst>
  <p:notesMasterIdLst>
    <p:notesMasterId r:id="rId18"/>
  </p:notesMasterIdLst>
  <p:sldIdLst>
    <p:sldId id="410" r:id="rId3"/>
    <p:sldId id="437" r:id="rId4"/>
    <p:sldId id="454" r:id="rId5"/>
    <p:sldId id="491" r:id="rId6"/>
    <p:sldId id="482" r:id="rId7"/>
    <p:sldId id="483" r:id="rId8"/>
    <p:sldId id="484" r:id="rId9"/>
    <p:sldId id="485" r:id="rId10"/>
    <p:sldId id="496" r:id="rId11"/>
    <p:sldId id="489" r:id="rId12"/>
    <p:sldId id="497" r:id="rId13"/>
    <p:sldId id="490" r:id="rId14"/>
    <p:sldId id="492" r:id="rId15"/>
    <p:sldId id="493" r:id="rId16"/>
    <p:sldId id="411" r:id="rId17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5DFFA6"/>
    <a:srgbClr val="A8246E"/>
    <a:srgbClr val="009900"/>
    <a:srgbClr val="006600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96404" autoAdjust="0"/>
  </p:normalViewPr>
  <p:slideViewPr>
    <p:cSldViewPr>
      <p:cViewPr varScale="1">
        <p:scale>
          <a:sx n="101" d="100"/>
          <a:sy n="101" d="100"/>
        </p:scale>
        <p:origin x="150" y="10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2" tIns="45491" rIns="90982" bIns="4549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40"/>
            <a:ext cx="5408930" cy="4446984"/>
          </a:xfrm>
          <a:prstGeom prst="rect">
            <a:avLst/>
          </a:prstGeom>
        </p:spPr>
        <p:txBody>
          <a:bodyPr vert="horz" lIns="90982" tIns="45491" rIns="90982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86366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386366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2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1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58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3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6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10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5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2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8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3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3616523"/>
            <a:ext cx="5004049" cy="1494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dirty="0">
                <a:solidFill>
                  <a:srgbClr val="002060"/>
                </a:solidFill>
              </a:rPr>
              <a:t>Юсупова Аниса Эдуардовна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ведущий консультант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отдела государственного надзора в сфере образования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управления контрольно-надзорной деятельности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Департамента надзора и контроля в сфере образования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Министерства образования и науки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1" y="1651503"/>
            <a:ext cx="6311239" cy="646294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        Реализация </a:t>
            </a:r>
            <a:r>
              <a:rPr lang="ru-RU" sz="3600" b="1" dirty="0">
                <a:solidFill>
                  <a:srgbClr val="002060"/>
                </a:solidFill>
              </a:rPr>
              <a:t>ФОП ДО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871" y="86355"/>
            <a:ext cx="1444514" cy="629282"/>
          </a:xfrm>
          <a:prstGeom prst="rect">
            <a:avLst/>
          </a:prstGeom>
        </p:spPr>
      </p:pic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9476"/>
            <a:ext cx="1423782" cy="70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81183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7574"/>
            <a:ext cx="8064896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Целевой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Целевой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Образовательной программы дошкольного образования муниципального ….. (далее - Программа) соответствует </a:t>
            </a:r>
            <a:r>
              <a:rPr lang="ru-RU" sz="1100" dirty="0" smtClean="0">
                <a:solidFill>
                  <a:srgbClr val="002060"/>
                </a:solidFill>
              </a:rPr>
              <a:t>Целевому </a:t>
            </a:r>
            <a:r>
              <a:rPr lang="ru-RU" sz="1100" dirty="0">
                <a:solidFill>
                  <a:srgbClr val="002060"/>
                </a:solidFill>
              </a:rPr>
              <a:t>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http://publication.pravo.gov.ru/Document/View/0001202212280044?index=2</a:t>
            </a:r>
            <a:r>
              <a:rPr lang="ru-RU" sz="1100" dirty="0" smtClean="0">
                <a:solidFill>
                  <a:srgbClr val="002060"/>
                </a:solidFill>
              </a:rPr>
              <a:t>).</a:t>
            </a:r>
            <a:endParaRPr lang="ru-RU" sz="1100" dirty="0">
              <a:solidFill>
                <a:srgbClr val="002060"/>
              </a:solidFill>
            </a:endParaRP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Целевой </a:t>
            </a:r>
            <a:r>
              <a:rPr lang="ru-RU" sz="1100" dirty="0">
                <a:solidFill>
                  <a:srgbClr val="002060"/>
                </a:solidFill>
              </a:rPr>
              <a:t>раздел части, формируемой участниками образовательных </a:t>
            </a:r>
            <a:r>
              <a:rPr lang="ru-RU" sz="1100" dirty="0" smtClean="0">
                <a:solidFill>
                  <a:srgbClr val="002060"/>
                </a:solidFill>
              </a:rPr>
              <a:t>отношений </a:t>
            </a:r>
            <a:r>
              <a:rPr lang="ru-RU" sz="1100" dirty="0">
                <a:solidFill>
                  <a:srgbClr val="002060"/>
                </a:solidFill>
              </a:rPr>
              <a:t>(далее – </a:t>
            </a:r>
            <a:r>
              <a:rPr lang="ru-RU" sz="1100" dirty="0" smtClean="0">
                <a:solidFill>
                  <a:srgbClr val="002060"/>
                </a:solidFill>
              </a:rPr>
              <a:t>Вариативная </a:t>
            </a:r>
            <a:r>
              <a:rPr lang="ru-RU" sz="1100" dirty="0">
                <a:solidFill>
                  <a:srgbClr val="002060"/>
                </a:solidFill>
              </a:rPr>
              <a:t>часть)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dirty="0">
                <a:solidFill>
                  <a:srgbClr val="002060"/>
                </a:solidFill>
              </a:rPr>
              <a:t>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целевому </a:t>
            </a:r>
            <a:r>
              <a:rPr lang="ru-RU" sz="1100" dirty="0" smtClean="0">
                <a:solidFill>
                  <a:srgbClr val="002060"/>
                </a:solidFill>
              </a:rPr>
              <a:t>разделу  </a:t>
            </a:r>
            <a:r>
              <a:rPr lang="ru-RU" sz="1100" dirty="0">
                <a:solidFill>
                  <a:srgbClr val="002060"/>
                </a:solidFill>
              </a:rPr>
              <a:t>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smtClean="0">
                <a:solidFill>
                  <a:srgbClr val="002060"/>
                </a:solidFill>
              </a:rPr>
              <a:t>познания </a:t>
            </a:r>
            <a:r>
              <a:rPr lang="ru-RU" sz="1100" b="1" dirty="0" smtClean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</a:rPr>
              <a:t>Содержательный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Содержательный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Программы соответствует </a:t>
            </a:r>
            <a:r>
              <a:rPr lang="ru-RU" sz="1100" dirty="0" smtClean="0">
                <a:solidFill>
                  <a:srgbClr val="002060"/>
                </a:solidFill>
              </a:rPr>
              <a:t>Содержательному </a:t>
            </a:r>
            <a:r>
              <a:rPr lang="ru-RU" sz="1100" dirty="0">
                <a:solidFill>
                  <a:srgbClr val="002060"/>
                </a:solidFill>
              </a:rPr>
              <a:t>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</a:t>
            </a:r>
            <a:r>
              <a:rPr lang="en-US" sz="1100" b="1" dirty="0" smtClean="0">
                <a:solidFill>
                  <a:srgbClr val="002060"/>
                </a:solidFill>
              </a:rPr>
              <a:t>publication.pravo.gov.ru/Document/View/0001202212280044?index=2</a:t>
            </a:r>
            <a:r>
              <a:rPr lang="ru-RU" sz="1100" b="1" dirty="0" smtClean="0">
                <a:solidFill>
                  <a:srgbClr val="002060"/>
                </a:solidFill>
              </a:rPr>
              <a:t>).</a:t>
            </a:r>
            <a:endParaRPr lang="ru-RU" sz="1100" b="1" dirty="0">
              <a:solidFill>
                <a:srgbClr val="002060"/>
              </a:solidFill>
            </a:endParaRP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Содержательный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Вариативной части </a:t>
            </a:r>
            <a:r>
              <a:rPr lang="ru-RU" sz="1100" dirty="0">
                <a:solidFill>
                  <a:srgbClr val="002060"/>
                </a:solidFill>
              </a:rPr>
              <a:t>Программы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dirty="0">
                <a:solidFill>
                  <a:srgbClr val="002060"/>
                </a:solidFill>
              </a:rPr>
              <a:t>соответствует С</a:t>
            </a:r>
            <a:r>
              <a:rPr lang="ru-RU" sz="1100" dirty="0" smtClean="0">
                <a:solidFill>
                  <a:srgbClr val="002060"/>
                </a:solidFill>
              </a:rPr>
              <a:t>одержательному </a:t>
            </a:r>
            <a:r>
              <a:rPr lang="ru-RU" sz="1100" dirty="0">
                <a:solidFill>
                  <a:srgbClr val="002060"/>
                </a:solidFill>
              </a:rPr>
              <a:t>разделу 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познания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</a:rPr>
              <a:t>Организационный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Организационный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Организационному 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http://publication.pravo.gov.ru/Document/View/0001202212280044?index=2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Организационный </a:t>
            </a:r>
            <a:r>
              <a:rPr lang="ru-RU" sz="1100" dirty="0">
                <a:solidFill>
                  <a:srgbClr val="002060"/>
                </a:solidFill>
              </a:rPr>
              <a:t>раздел Вариативной части 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организационному разделу 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познания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99F28-FC01-4FB8-90FC-40329218B49E}"/>
              </a:ext>
            </a:extLst>
          </p:cNvPr>
          <p:cNvSpPr txBox="1"/>
          <p:nvPr/>
        </p:nvSpPr>
        <p:spPr>
          <a:xfrm>
            <a:off x="683568" y="144494"/>
            <a:ext cx="799288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В разделах ОП ДО должны быть отражены обязательная часть и часть, формируемая участниками образовательных </a:t>
            </a:r>
            <a:r>
              <a:rPr lang="ru-RU" sz="1400" b="1" dirty="0" smtClean="0">
                <a:solidFill>
                  <a:srgbClr val="002060"/>
                </a:solidFill>
              </a:rPr>
              <a:t>отношений </a:t>
            </a:r>
            <a:r>
              <a:rPr lang="ru-RU" sz="1400" dirty="0" smtClean="0">
                <a:solidFill>
                  <a:srgbClr val="002060"/>
                </a:solidFill>
              </a:rPr>
              <a:t>(</a:t>
            </a:r>
            <a:r>
              <a:rPr lang="ru-RU" sz="1400" dirty="0">
                <a:solidFill>
                  <a:srgbClr val="002060"/>
                </a:solidFill>
              </a:rPr>
              <a:t>п. 2.11. ФГОС ДО</a:t>
            </a:r>
            <a:r>
              <a:rPr lang="ru-RU" sz="1400" dirty="0" smtClean="0">
                <a:solidFill>
                  <a:srgbClr val="002060"/>
                </a:solidFill>
              </a:rPr>
              <a:t>).</a:t>
            </a:r>
            <a:endParaRPr lang="ru-RU" sz="1400" b="1" u="sng" dirty="0">
              <a:solidFill>
                <a:srgbClr val="002060"/>
              </a:solidFill>
            </a:endParaRPr>
          </a:p>
          <a:p>
            <a:pPr algn="ctr"/>
            <a:r>
              <a:rPr lang="ru-RU" b="1" u="sng" dirty="0">
                <a:solidFill>
                  <a:srgbClr val="C00000"/>
                </a:solidFill>
              </a:rPr>
              <a:t>2 </a:t>
            </a:r>
            <a:r>
              <a:rPr lang="ru-RU" b="1" u="sng" dirty="0" smtClean="0">
                <a:solidFill>
                  <a:srgbClr val="C00000"/>
                </a:solidFill>
              </a:rPr>
              <a:t>вариант</a:t>
            </a:r>
          </a:p>
          <a:p>
            <a:pPr algn="ctr"/>
            <a:endParaRPr lang="ru-RU" b="1" u="sng" dirty="0" smtClean="0">
              <a:solidFill>
                <a:srgbClr val="C00000"/>
              </a:solidFill>
            </a:endParaRPr>
          </a:p>
          <a:p>
            <a:pPr algn="ctr"/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4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Пример 2 </a:t>
            </a:r>
            <a:r>
              <a:rPr lang="ru-RU" sz="1600" b="1" dirty="0" smtClean="0">
                <a:solidFill>
                  <a:srgbClr val="002060"/>
                </a:solidFill>
              </a:rPr>
              <a:t>варианта: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2675" t="20588" r="32675" b="37440"/>
          <a:stretch/>
        </p:blipFill>
        <p:spPr>
          <a:xfrm>
            <a:off x="1115615" y="718962"/>
            <a:ext cx="5885773" cy="401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27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356" y="1275606"/>
            <a:ext cx="4392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 сайте МОиН РТ:</a:t>
            </a:r>
          </a:p>
          <a:p>
            <a:r>
              <a:rPr lang="en-US" b="1" dirty="0">
                <a:solidFill>
                  <a:srgbClr val="C00000"/>
                </a:solidFill>
              </a:rPr>
              <a:t>https://mon.tatarstan.ru/realfgos.htm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Радость познания - региональная ОП ДО </a:t>
            </a:r>
            <a:r>
              <a:rPr lang="ru-RU" b="1" dirty="0" err="1">
                <a:solidFill>
                  <a:srgbClr val="002060"/>
                </a:solidFill>
              </a:rPr>
              <a:t>Шаеховой</a:t>
            </a:r>
            <a:r>
              <a:rPr lang="ru-RU" b="1" dirty="0">
                <a:solidFill>
                  <a:srgbClr val="002060"/>
                </a:solidFill>
              </a:rPr>
              <a:t> Р.К.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УМК по обучению двум государственным языкам.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5552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Материалы для оформления части, формируемой участниками образовательных отношений</a:t>
            </a:r>
            <a:endParaRPr lang="ru-RU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99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6667" t="17673" r="22120" b="18405"/>
          <a:stretch/>
        </p:blipFill>
        <p:spPr>
          <a:xfrm>
            <a:off x="1331640" y="1203598"/>
            <a:ext cx="3600400" cy="3600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6" y="478885"/>
            <a:ext cx="6120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+mj-lt"/>
              </a:rPr>
              <a:t>В ОП ДО указаны утратившие силу нормативные акты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755576" y="2355726"/>
            <a:ext cx="504052" cy="1515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83568" y="3507854"/>
            <a:ext cx="504052" cy="1515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2341" y="1779662"/>
            <a:ext cx="32880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solidFill>
                  <a:srgbClr val="002060"/>
                </a:solidFill>
              </a:rPr>
              <a:t>Приказ Министерства просвещения РФ от 31 июля 2020г. №373 «Об утверждении Порядка организации и осуществления образовательной деятельности по основным общеобразовательным силу программам – образовательным программам дошкольного образования»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56920" y="3219822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2060"/>
                </a:solidFill>
              </a:rPr>
              <a:t>Постановление Главного государственного санитарного врача РФ от 28 сентября 2020г. №28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</a:t>
            </a:r>
          </a:p>
        </p:txBody>
      </p:sp>
    </p:spTree>
    <p:extLst>
      <p:ext uri="{BB962C8B-B14F-4D97-AF65-F5344CB8AC3E}">
        <p14:creationId xmlns:p14="http://schemas.microsoft.com/office/powerpoint/2010/main" val="169927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83518"/>
            <a:ext cx="8045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 ОП ДО должен быть дополнительный раздел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с текстом ее краткой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491630"/>
            <a:ext cx="743635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краткой презентации должны быть указаны: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1) возрастные и иные категории детей, на которых ориентирована Программа,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r>
              <a:rPr lang="ru-RU" dirty="0">
                <a:solidFill>
                  <a:srgbClr val="C00000"/>
                </a:solidFill>
              </a:rPr>
              <a:t>2) ссылка на ФОП ДО;</a:t>
            </a:r>
          </a:p>
          <a:p>
            <a:r>
              <a:rPr lang="ru-RU" dirty="0">
                <a:solidFill>
                  <a:srgbClr val="002060"/>
                </a:solidFill>
              </a:rPr>
              <a:t>3) характеристика взаимодействия педагогического коллектива с семьями детей.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(п. 2.13. ФГОС ДО)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037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707654"/>
            <a:ext cx="7350353" cy="12961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Благодарю за внимание!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Игътибарыгыз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өчен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рәхмәт</a:t>
            </a:r>
            <a:r>
              <a:rPr lang="ru-RU" sz="2800" b="1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23" y="170939"/>
            <a:ext cx="1209517" cy="526908"/>
          </a:xfrm>
          <a:prstGeom prst="rect">
            <a:avLst/>
          </a:prstGeom>
        </p:spPr>
      </p:pic>
      <p:pic>
        <p:nvPicPr>
          <p:cNvPr id="7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1235"/>
            <a:ext cx="1423782" cy="70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30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7378" y="280846"/>
            <a:ext cx="375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На сайте </a:t>
            </a:r>
            <a:r>
              <a:rPr lang="ru-RU" sz="1400" b="1" dirty="0" err="1">
                <a:solidFill>
                  <a:srgbClr val="C00000"/>
                </a:solidFill>
              </a:rPr>
              <a:t>Минпросвещения</a:t>
            </a:r>
            <a:r>
              <a:rPr lang="ru-RU" sz="1400" b="1" dirty="0">
                <a:solidFill>
                  <a:srgbClr val="C00000"/>
                </a:solidFill>
              </a:rPr>
              <a:t> России: </a:t>
            </a:r>
            <a:endParaRPr lang="en-US" sz="1400" b="1" dirty="0">
              <a:solidFill>
                <a:srgbClr val="C00000"/>
              </a:solidFill>
            </a:endParaRPr>
          </a:p>
          <a:p>
            <a:pPr algn="ctr"/>
            <a:r>
              <a:rPr lang="en-US" sz="1200" b="1" dirty="0">
                <a:solidFill>
                  <a:schemeClr val="tx2"/>
                </a:solidFill>
              </a:rPr>
              <a:t>https://docs.edu.gov.ru/document/8a9cc6ca040d8c6dd31a077fd2a6e226/?ysclid=lotqtqak5p435419932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971600" y="1419620"/>
            <a:ext cx="3312368" cy="3528393"/>
            <a:chOff x="0" y="0"/>
            <a:chExt cx="8540397" cy="118760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0"/>
              <a:ext cx="8540397" cy="118760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57974" y="57974"/>
              <a:ext cx="8424449" cy="10716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b="1" kern="1200" dirty="0">
                  <a:solidFill>
                    <a:schemeClr val="tx1"/>
                  </a:solidFill>
                </a:rPr>
                <a:t>Федеральная образовательная программа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b="1" kern="1200" dirty="0">
                  <a:solidFill>
                    <a:schemeClr val="tx1"/>
                  </a:solidFill>
                </a:rPr>
                <a:t>дошкольного образования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kern="1200" dirty="0">
                  <a:solidFill>
                    <a:schemeClr val="tx1"/>
                  </a:solidFill>
                </a:rPr>
                <a:t>(приказ Министерства просвещения РФ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kern="1200" dirty="0">
                  <a:solidFill>
                    <a:schemeClr val="tx1"/>
                  </a:solidFill>
                </a:rPr>
                <a:t>от </a:t>
              </a:r>
              <a:r>
                <a:rPr lang="ru-RU" altLang="ru-RU" dirty="0">
                  <a:solidFill>
                    <a:schemeClr val="tx1"/>
                  </a:solidFill>
                </a:rPr>
                <a:t>25</a:t>
              </a:r>
              <a:r>
                <a:rPr lang="ru-RU" altLang="ru-RU" sz="1800" kern="1200" dirty="0">
                  <a:solidFill>
                    <a:schemeClr val="tx1"/>
                  </a:solidFill>
                </a:rPr>
                <a:t> ноября 2022 г. № 1028)</a:t>
              </a:r>
              <a:endParaRPr lang="ru-RU" sz="1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292080" y="1419619"/>
            <a:ext cx="3433899" cy="3528393"/>
            <a:chOff x="-371322" y="-21993"/>
            <a:chExt cx="8853745" cy="118760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-371322" y="-21993"/>
              <a:ext cx="8540397" cy="118760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57974" y="123429"/>
              <a:ext cx="8424449" cy="1006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tx1"/>
                  </a:solidFill>
                </a:rPr>
                <a:t>Методические рекомендации по реализации ФОП ДО (утв. 7.03.2023г.).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tx1"/>
                  </a:solidFill>
                </a:rPr>
                <a:t>Диагностическая карта соответствия ОП ДОО обязательному минимуму содержания, заданному в ФОП, в которой имеются Диагностические таблицы.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 err="1">
                  <a:solidFill>
                    <a:schemeClr val="tx1"/>
                  </a:solidFill>
                </a:rPr>
                <a:t>Медиапрезентация</a:t>
              </a:r>
              <a:r>
                <a:rPr lang="ru-RU" sz="1600" b="1" dirty="0">
                  <a:solidFill>
                    <a:schemeClr val="tx1"/>
                  </a:solidFill>
                </a:rPr>
                <a:t>.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815827" y="284407"/>
            <a:ext cx="39721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В соответствии с ч. 6.5 ст. 12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Федерального закона от 29 декабря 2012 г.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№ 273-ФЗ «Об образовании в Российской Федерации» разработана и утверждена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065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84407"/>
            <a:ext cx="388843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C00000"/>
                </a:solidFill>
              </a:rPr>
              <a:t>Статья 29 </a:t>
            </a:r>
            <a:r>
              <a:rPr lang="ru-RU" sz="1100" dirty="0">
                <a:solidFill>
                  <a:srgbClr val="002060"/>
                </a:solidFill>
              </a:rPr>
              <a:t>Информационная открытость образовательной организации Федерального закона от 29 декабря 2012 года № 273-ФЗ «Об образовании в Российской Федерации»</a:t>
            </a:r>
          </a:p>
          <a:p>
            <a:endParaRPr lang="ru-RU" sz="1100" dirty="0">
              <a:solidFill>
                <a:srgbClr val="002060"/>
              </a:solidFill>
            </a:endParaRPr>
          </a:p>
          <a:p>
            <a:r>
              <a:rPr lang="ru-RU" sz="1100" dirty="0">
                <a:solidFill>
                  <a:srgbClr val="002060"/>
                </a:solidFill>
              </a:rPr>
              <a:t>Постановление Правительства РФ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от 20 октября 2021 г. </a:t>
            </a:r>
            <a:r>
              <a:rPr lang="ru-RU" sz="1100" dirty="0">
                <a:solidFill>
                  <a:srgbClr val="C00000"/>
                </a:solidFill>
              </a:rPr>
              <a:t>N 1802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"Об утверждении Правил размещения на официальном сайте образовательной организации в информационно-телекоммуникационной сети "Интернет" и обновления информации об образовательной организации, а также о признании утратившими силу некоторых актов и отдельных положений некоторых актов Правительства Российской Федерации"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С изменениями и дополнениями от: 8 мая, 6 июня,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28 сентября 2023г.</a:t>
            </a:r>
          </a:p>
          <a:p>
            <a:r>
              <a:rPr lang="ru-RU" sz="1100" dirty="0">
                <a:solidFill>
                  <a:srgbClr val="002060"/>
                </a:solidFill>
              </a:rPr>
              <a:t> 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Приказ Федеральной службы по надзору в сфере образования и науки РФ от 14 августа 2020 г. </a:t>
            </a:r>
            <a:r>
              <a:rPr lang="ru-RU" sz="1100" dirty="0">
                <a:solidFill>
                  <a:srgbClr val="C00000"/>
                </a:solidFill>
              </a:rPr>
              <a:t>N 831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"Об утверждении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информации"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С изменениями и дополнениями от: 7 мая, 9 августа 2021г., 12 января 2022г.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013" t="10801" r="24801" b="6601"/>
          <a:stretch/>
        </p:blipFill>
        <p:spPr>
          <a:xfrm>
            <a:off x="4644008" y="483518"/>
            <a:ext cx="4204535" cy="3816424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5220072" y="141962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 rot="20083124">
            <a:off x="5567651" y="1391865"/>
            <a:ext cx="45719" cy="2061915"/>
          </a:xfrm>
          <a:prstGeom prst="downArrow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436096" y="1131590"/>
            <a:ext cx="45719" cy="7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76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555526"/>
            <a:ext cx="698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r>
              <a:rPr lang="ru-RU" sz="1600" dirty="0">
                <a:solidFill>
                  <a:srgbClr val="002060"/>
                </a:solidFill>
                <a:latin typeface="+mj-lt"/>
              </a:rPr>
              <a:t>3.4. Подраздел "Образование" должен содержать информацию:</a:t>
            </a:r>
          </a:p>
          <a:p>
            <a:r>
              <a:rPr lang="ru-RU" sz="1600" dirty="0">
                <a:solidFill>
                  <a:srgbClr val="002060"/>
                </a:solidFill>
                <a:latin typeface="+mj-lt"/>
              </a:rPr>
              <a:t>…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+mj-lt"/>
              </a:rPr>
              <a:t>б) об описании образовательной программы с </a:t>
            </a:r>
            <a:r>
              <a:rPr lang="ru-RU" sz="1600" b="1" dirty="0">
                <a:solidFill>
                  <a:schemeClr val="accent2"/>
                </a:solidFill>
                <a:latin typeface="+mj-lt"/>
              </a:rPr>
              <a:t>приложением образовательной программы в форме электронного документа 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или в виде активных ссылок, непосредственный переход по которым позволяет получить доступ к страницам Сайта, содержащим информацию, указанную в подпункте "б" подпункта 3.4. пункта 3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информации, утвержденных Приказом Федеральной службы по надзору в сфере образования и науки РФ от 14 августа 2020 г. N 831</a:t>
            </a:r>
          </a:p>
        </p:txBody>
      </p:sp>
    </p:spTree>
    <p:extLst>
      <p:ext uri="{BB962C8B-B14F-4D97-AF65-F5344CB8AC3E}">
        <p14:creationId xmlns:p14="http://schemas.microsoft.com/office/powerpoint/2010/main" val="4056052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075" t="16401" r="6688" b="10801"/>
          <a:stretch/>
        </p:blipFill>
        <p:spPr>
          <a:xfrm>
            <a:off x="456466" y="123478"/>
            <a:ext cx="824214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651" t="15001" r="5901" b="12201"/>
          <a:stretch/>
        </p:blipFill>
        <p:spPr>
          <a:xfrm>
            <a:off x="971600" y="483518"/>
            <a:ext cx="7560840" cy="427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2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864" t="15001" r="5900" b="12201"/>
          <a:stretch/>
        </p:blipFill>
        <p:spPr>
          <a:xfrm>
            <a:off x="827584" y="483518"/>
            <a:ext cx="772701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6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650" t="22001" r="28738" b="5201"/>
          <a:stretch/>
        </p:blipFill>
        <p:spPr>
          <a:xfrm>
            <a:off x="1043608" y="339502"/>
            <a:ext cx="5544616" cy="45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43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0927" y="157520"/>
            <a:ext cx="820954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В разделах ОП ДО должны быть отражены обязательная часть и часть, формируемая участниками образовательных отношений </a:t>
            </a:r>
            <a:r>
              <a:rPr lang="ru-RU" sz="1400" dirty="0">
                <a:solidFill>
                  <a:srgbClr val="002060"/>
                </a:solidFill>
              </a:rPr>
              <a:t>(п. 2.11. ФГОС ДО).</a:t>
            </a:r>
          </a:p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1 вариант</a:t>
            </a:r>
          </a:p>
          <a:p>
            <a:pPr algn="ctr"/>
            <a:endParaRPr lang="ru-RU" b="1" u="sng" dirty="0">
              <a:solidFill>
                <a:srgbClr val="C00000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accent2"/>
                </a:solidFill>
              </a:rPr>
              <a:t>Целевой </a:t>
            </a:r>
            <a:r>
              <a:rPr lang="ru-RU" sz="1200" b="1" dirty="0">
                <a:solidFill>
                  <a:schemeClr val="accent2"/>
                </a:solidFill>
              </a:rPr>
              <a:t>раздел</a:t>
            </a:r>
            <a:endParaRPr lang="en-US" sz="1200" b="1" dirty="0">
              <a:solidFill>
                <a:schemeClr val="accent2"/>
              </a:solidFill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Пояснительная записка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1. Целью обязательной части Образовательной программы дошкольного образования муниципального ….. (далее - Программа) 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 1</a:t>
            </a:r>
            <a:endParaRPr lang="ru-RU" sz="900" dirty="0">
              <a:solidFill>
                <a:schemeClr val="tx2"/>
              </a:solidFill>
            </a:endParaRP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2. Целью части Программы, формируемой участниками образовательных </a:t>
            </a:r>
            <a:r>
              <a:rPr lang="ru-RU" sz="900" dirty="0" smtClean="0">
                <a:solidFill>
                  <a:srgbClr val="002060"/>
                </a:solidFill>
              </a:rPr>
              <a:t>отношений (далее – вариативная часть) </a:t>
            </a:r>
            <a:r>
              <a:rPr lang="ru-RU" sz="900" dirty="0">
                <a:solidFill>
                  <a:srgbClr val="002060"/>
                </a:solidFill>
              </a:rPr>
              <a:t>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взаимоотношение с представителями других национальностей, народную игру, познание родного края и другие формы активности.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ru-RU" sz="9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900" dirty="0" smtClean="0"/>
              <a:t> 3</a:t>
            </a:r>
            <a:r>
              <a:rPr lang="ru-RU" sz="900" dirty="0" smtClean="0">
                <a:solidFill>
                  <a:srgbClr val="002060"/>
                </a:solidFill>
              </a:rPr>
              <a:t>. </a:t>
            </a:r>
            <a:r>
              <a:rPr lang="ru-RU" sz="900" dirty="0">
                <a:solidFill>
                  <a:srgbClr val="002060"/>
                </a:solidFill>
              </a:rPr>
              <a:t>Цель обязательной части Программы достигается через решение следующих задач: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…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r>
              <a:rPr lang="ru-RU" sz="9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endParaRPr lang="ru-RU" sz="9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900" dirty="0">
                <a:solidFill>
                  <a:srgbClr val="002060"/>
                </a:solidFill>
              </a:rPr>
              <a:t>4. Достичь поставленной цели вариативной части возможно через решение следующих задач:</a:t>
            </a:r>
          </a:p>
          <a:p>
            <a:r>
              <a:rPr lang="ru-RU" sz="900" dirty="0" smtClean="0">
                <a:solidFill>
                  <a:srgbClr val="002060"/>
                </a:solidFill>
              </a:rPr>
              <a:t>- создание </a:t>
            </a:r>
            <a:r>
              <a:rPr lang="ru-RU" sz="900" dirty="0">
                <a:solidFill>
                  <a:srgbClr val="002060"/>
                </a:solidFill>
              </a:rPr>
              <a:t>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</a:t>
            </a:r>
            <a:r>
              <a:rPr lang="ru-RU" sz="900" dirty="0" smtClean="0">
                <a:solidFill>
                  <a:srgbClr val="002060"/>
                </a:solidFill>
              </a:rPr>
              <a:t>; …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endParaRPr lang="ru-RU" sz="9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002060"/>
                </a:solidFill>
              </a:rPr>
              <a:t>…</a:t>
            </a:r>
            <a:endParaRPr lang="ru-RU" sz="900" dirty="0">
              <a:solidFill>
                <a:srgbClr val="002060"/>
              </a:solidFill>
            </a:endParaRPr>
          </a:p>
          <a:p>
            <a:r>
              <a:rPr lang="ru-RU" sz="700" dirty="0" smtClean="0">
                <a:solidFill>
                  <a:schemeClr val="tx2"/>
                </a:solidFill>
              </a:rPr>
              <a:t>--------------------------</a:t>
            </a:r>
            <a:endParaRPr lang="ru-RU" sz="700" dirty="0">
              <a:solidFill>
                <a:schemeClr val="tx2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1  </a:t>
            </a:r>
            <a:r>
              <a:rPr lang="ru-RU" sz="700" dirty="0" smtClean="0">
                <a:solidFill>
                  <a:schemeClr val="tx2"/>
                </a:solidFill>
              </a:rPr>
              <a:t>- </a:t>
            </a:r>
            <a:r>
              <a:rPr lang="ru-RU" sz="700" dirty="0">
                <a:solidFill>
                  <a:srgbClr val="002060"/>
                </a:solidFill>
              </a:rPr>
              <a:t>пункт 14.1 </a:t>
            </a:r>
            <a:r>
              <a:rPr lang="ru-RU" altLang="ru-RU" sz="7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700" dirty="0" smtClean="0">
                <a:solidFill>
                  <a:srgbClr val="002060"/>
                </a:solidFill>
              </a:rPr>
              <a:t>1028</a:t>
            </a:r>
          </a:p>
          <a:p>
            <a:pPr lvl="0">
              <a:spcBef>
                <a:spcPct val="0"/>
              </a:spcBef>
              <a:defRPr/>
            </a:pPr>
            <a:r>
              <a:rPr lang="ru-RU" sz="7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ru-RU" sz="700" baseline="30000" dirty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>
                <a:solidFill>
                  <a:srgbClr val="002060"/>
                </a:solidFill>
              </a:rPr>
              <a:t>- пункт 1.1.1. Региональной образовательной программы дошкольного образования </a:t>
            </a:r>
            <a:r>
              <a:rPr lang="tt-RU" sz="700" dirty="0">
                <a:solidFill>
                  <a:srgbClr val="002060"/>
                </a:solidFill>
              </a:rPr>
              <a:t>СӨЕНЕЧ - Р</a:t>
            </a:r>
            <a:r>
              <a:rPr lang="ru-RU" sz="700" dirty="0" err="1">
                <a:solidFill>
                  <a:srgbClr val="002060"/>
                </a:solidFill>
              </a:rPr>
              <a:t>адость</a:t>
            </a:r>
            <a:r>
              <a:rPr lang="ru-RU" sz="700" dirty="0">
                <a:solidFill>
                  <a:srgbClr val="002060"/>
                </a:solidFill>
              </a:rPr>
              <a:t> познания</a:t>
            </a:r>
            <a:endParaRPr lang="ru-RU" altLang="ru-RU" sz="7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r>
              <a:rPr lang="ru-RU" sz="700" baseline="30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 smtClean="0">
                <a:solidFill>
                  <a:srgbClr val="002060"/>
                </a:solidFill>
              </a:rPr>
              <a:t>- </a:t>
            </a:r>
            <a:r>
              <a:rPr lang="ru-RU" sz="700" dirty="0">
                <a:solidFill>
                  <a:srgbClr val="002060"/>
                </a:solidFill>
              </a:rPr>
              <a:t>пункт 14.2 </a:t>
            </a:r>
            <a:r>
              <a:rPr lang="ru-RU" altLang="ru-RU" sz="7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700" dirty="0" smtClean="0">
                <a:solidFill>
                  <a:srgbClr val="002060"/>
                </a:solidFill>
              </a:rPr>
              <a:t>1028</a:t>
            </a:r>
          </a:p>
          <a:p>
            <a:pPr>
              <a:spcBef>
                <a:spcPct val="0"/>
              </a:spcBef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r>
              <a:rPr lang="ru-RU" sz="700" baseline="30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>
                <a:solidFill>
                  <a:srgbClr val="002060"/>
                </a:solidFill>
              </a:rPr>
              <a:t>- пункт 1.1.1. Региональной образовательной программы дошкольного образования </a:t>
            </a:r>
            <a:r>
              <a:rPr lang="tt-RU" sz="700" dirty="0">
                <a:solidFill>
                  <a:srgbClr val="002060"/>
                </a:solidFill>
              </a:rPr>
              <a:t>СӨЕНЕЧ - Р</a:t>
            </a:r>
            <a:r>
              <a:rPr lang="ru-RU" sz="700" dirty="0" err="1">
                <a:solidFill>
                  <a:srgbClr val="002060"/>
                </a:solidFill>
              </a:rPr>
              <a:t>адость</a:t>
            </a:r>
            <a:r>
              <a:rPr lang="ru-RU" sz="700" dirty="0">
                <a:solidFill>
                  <a:srgbClr val="002060"/>
                </a:solidFill>
              </a:rPr>
              <a:t> </a:t>
            </a:r>
            <a:r>
              <a:rPr lang="ru-RU" sz="700" dirty="0" smtClean="0">
                <a:solidFill>
                  <a:srgbClr val="002060"/>
                </a:solidFill>
              </a:rPr>
              <a:t>познания</a:t>
            </a:r>
            <a:endParaRPr lang="ru-RU" sz="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72406"/>
      </p:ext>
    </p:extLst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8697</TotalTime>
  <Words>1182</Words>
  <Application>Microsoft Office PowerPoint</Application>
  <PresentationFormat>Экран (16:9)</PresentationFormat>
  <Paragraphs>103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Wingdings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718</cp:revision>
  <cp:lastPrinted>2023-11-10T13:28:19Z</cp:lastPrinted>
  <dcterms:created xsi:type="dcterms:W3CDTF">2015-10-13T08:15:21Z</dcterms:created>
  <dcterms:modified xsi:type="dcterms:W3CDTF">2023-11-13T09:42:01Z</dcterms:modified>
</cp:coreProperties>
</file>